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7"/>
  </p:notesMasterIdLst>
  <p:sldIdLst>
    <p:sldId id="265" r:id="rId2"/>
    <p:sldId id="266" r:id="rId3"/>
    <p:sldId id="268" r:id="rId4"/>
    <p:sldId id="269" r:id="rId5"/>
    <p:sldId id="26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4BC9B"/>
    <a:srgbClr val="29C1AF"/>
    <a:srgbClr val="3CD6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599"/>
  </p:normalViewPr>
  <p:slideViewPr>
    <p:cSldViewPr>
      <p:cViewPr>
        <p:scale>
          <a:sx n="66" d="100"/>
          <a:sy n="66" d="100"/>
        </p:scale>
        <p:origin x="-12" y="-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E376BA-610B-48A0-96DF-DA333D32E9C6}" type="datetimeFigureOut">
              <a:rPr lang="en-US" smtClean="0"/>
              <a:t>1/23/2018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CAA785-EEBD-4BB7-80C8-35816BC18A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3292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0026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5593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06225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664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0072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97129-8892-4527-B9B5-28EADF5A0760}" type="datetime1">
              <a:rPr lang="en-US" smtClean="0"/>
              <a:t>1/23/2018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3246E-4D3B-46EE-9AF0-FB58E9E24676}" type="datetime1">
              <a:rPr lang="en-US" smtClean="0"/>
              <a:t>1/23/2018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9A9CD-0126-458A-886B-6FC07AA530CC}" type="datetime1">
              <a:rPr lang="en-US" smtClean="0"/>
              <a:t>1/23/2018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58A32-C64F-48FE-9F74-7D1FFF5C519B}" type="datetime1">
              <a:rPr lang="en-US" smtClean="0"/>
              <a:t>1/23/2018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CCAD1-252D-44EF-B951-2C3EF1E1B8D5}" type="datetime1">
              <a:rPr lang="en-US" smtClean="0"/>
              <a:t>1/23/2018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A9ED7-D303-4DD7-9EFB-4DEB198A20E1}" type="datetime1">
              <a:rPr lang="en-US" smtClean="0"/>
              <a:t>1/23/2018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B5655-976F-4B60-BFD7-A21C85921715}" type="datetime1">
              <a:rPr lang="en-US" smtClean="0"/>
              <a:t>1/23/2018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FA360-1CC1-4DCF-86A5-1A446DB958B0}" type="datetime1">
              <a:rPr lang="en-US" smtClean="0"/>
              <a:t>1/23/2018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31B42-CABE-4B2F-90EA-E11C6CD8DA02}" type="datetime1">
              <a:rPr lang="en-US" smtClean="0"/>
              <a:t>1/23/2018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68E63-69BD-458C-A5A8-C5FC19FB1F0B}" type="datetime1">
              <a:rPr lang="en-US" smtClean="0"/>
              <a:t>1/23/2018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9560D-8B6D-4458-A1D3-F697C06A5EBE}" type="datetime1">
              <a:rPr lang="en-US" smtClean="0"/>
              <a:t>1/23/2018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120B41-2FE8-497A-8AFC-2BF5483874BC}" type="datetime1">
              <a:rPr lang="en-US" smtClean="0"/>
              <a:t>1/23/2018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4BC9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1</a:t>
            </a:fld>
            <a:endParaRPr lang="en-US" dirty="0"/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234000" y="260649"/>
            <a:ext cx="8676000" cy="6372000"/>
          </a:xfrm>
          <a:prstGeom prst="rect">
            <a:avLst/>
          </a:prstGeom>
          <a:solidFill>
            <a:srgbClr val="2C3C4F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endParaRPr lang="pt-BR" sz="1200" dirty="0" smtClean="0">
              <a:solidFill>
                <a:schemeClr val="bg1"/>
              </a:solidFill>
            </a:endParaRPr>
          </a:p>
          <a:p>
            <a:pPr marL="0" indent="0" algn="ctr">
              <a:buFont typeface="Arial" pitchFamily="34" charset="0"/>
              <a:buNone/>
            </a:pPr>
            <a:endParaRPr lang="pt-BR" sz="5500" b="1" spc="600" dirty="0" smtClean="0">
              <a:solidFill>
                <a:schemeClr val="bg1"/>
              </a:solidFill>
              <a:latin typeface="+mj-lt"/>
              <a:ea typeface="Andale Mono" charset="0"/>
              <a:cs typeface="Andale Mono" charset="0"/>
            </a:endParaRPr>
          </a:p>
          <a:p>
            <a:pPr marL="0" indent="0" algn="ctr">
              <a:buFont typeface="Arial" pitchFamily="34" charset="0"/>
              <a:buNone/>
            </a:pPr>
            <a:endParaRPr lang="pt-BR" sz="5500" b="1" spc="600" dirty="0">
              <a:solidFill>
                <a:schemeClr val="bg1"/>
              </a:solidFill>
              <a:latin typeface="+mj-lt"/>
              <a:ea typeface="Andale Mono" charset="0"/>
              <a:cs typeface="Andale Mono" charset="0"/>
            </a:endParaRPr>
          </a:p>
          <a:p>
            <a:pPr marL="0" indent="0" algn="ctr">
              <a:buNone/>
            </a:pPr>
            <a:r>
              <a:rPr lang="sk-SK" sz="5500" b="1" spc="600" dirty="0">
                <a:solidFill>
                  <a:schemeClr val="bg1"/>
                </a:solidFill>
                <a:ea typeface="Andale Mono" charset="0"/>
                <a:cs typeface="Andale Mono" charset="0"/>
              </a:rPr>
              <a:t>SVET </a:t>
            </a:r>
            <a:r>
              <a:rPr lang="pt-BR" sz="5500" b="1" spc="600" dirty="0">
                <a:solidFill>
                  <a:schemeClr val="bg1"/>
                </a:solidFill>
                <a:ea typeface="Andale Mono" charset="0"/>
                <a:cs typeface="Andale Mono" charset="0"/>
              </a:rPr>
              <a:t>LASER</a:t>
            </a:r>
            <a:r>
              <a:rPr lang="sk-SK" sz="5500" b="1" spc="600" dirty="0">
                <a:solidFill>
                  <a:schemeClr val="bg1"/>
                </a:solidFill>
                <a:ea typeface="Andale Mono" charset="0"/>
                <a:cs typeface="Andale Mono" charset="0"/>
              </a:rPr>
              <a:t>OV</a:t>
            </a:r>
            <a:endParaRPr lang="pt-BR" sz="5500" b="1" spc="600" dirty="0">
              <a:solidFill>
                <a:srgbClr val="2C3C4F"/>
              </a:solidFill>
              <a:ea typeface="Andale Mono" charset="0"/>
              <a:cs typeface="Andale Mono" charset="0"/>
            </a:endParaRPr>
          </a:p>
          <a:p>
            <a:pPr marL="0" indent="0" algn="just">
              <a:buFont typeface="Arial" pitchFamily="34" charset="0"/>
              <a:buNone/>
            </a:pPr>
            <a:endParaRPr lang="pt-BR" u="sng" dirty="0" smtClean="0">
              <a:solidFill>
                <a:schemeClr val="bg1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683568" y="3446649"/>
            <a:ext cx="7776864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k-SK" sz="3000" b="1" spc="300" dirty="0" smtClean="0">
                <a:solidFill>
                  <a:srgbClr val="54BC9B"/>
                </a:solidFill>
              </a:rPr>
              <a:t>Komponenty červeného lasera</a:t>
            </a:r>
            <a:endParaRPr lang="en-US" sz="3000" b="1" spc="300" dirty="0">
              <a:solidFill>
                <a:srgbClr val="54BC9B"/>
              </a:solidFill>
            </a:endParaRPr>
          </a:p>
        </p:txBody>
      </p:sp>
      <p:pic>
        <p:nvPicPr>
          <p:cNvPr id="17" name="Imagem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1088" y="5865543"/>
            <a:ext cx="1901824" cy="542514"/>
          </a:xfrm>
          <a:prstGeom prst="rect">
            <a:avLst/>
          </a:prstGeom>
        </p:spPr>
      </p:pic>
      <p:pic>
        <p:nvPicPr>
          <p:cNvPr id="21" name="Imagem 2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9148" y="1798180"/>
            <a:ext cx="825703" cy="7667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1999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4BC9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3"/>
          <p:cNvSpPr txBox="1">
            <a:spLocks/>
          </p:cNvSpPr>
          <p:nvPr/>
        </p:nvSpPr>
        <p:spPr>
          <a:xfrm>
            <a:off x="234000" y="260649"/>
            <a:ext cx="8676000" cy="6372000"/>
          </a:xfrm>
          <a:prstGeom prst="rect">
            <a:avLst/>
          </a:prstGeom>
          <a:solidFill>
            <a:srgbClr val="2C3C4F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endParaRPr lang="pt-BR" sz="4200" dirty="0" smtClean="0">
              <a:solidFill>
                <a:schemeClr val="bg1"/>
              </a:solidFill>
            </a:endParaRPr>
          </a:p>
          <a:p>
            <a:pPr marL="0" indent="0" algn="just">
              <a:buFont typeface="Arial" pitchFamily="34" charset="0"/>
              <a:buNone/>
            </a:pPr>
            <a:endParaRPr lang="pt-BR" sz="4200" u="sng" dirty="0" smtClean="0">
              <a:solidFill>
                <a:schemeClr val="bg1"/>
              </a:solidFill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234000" y="620688"/>
            <a:ext cx="8675999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200" b="1" spc="600" dirty="0" smtClean="0">
                <a:solidFill>
                  <a:schemeClr val="bg1"/>
                </a:solidFill>
                <a:ea typeface="Andale Mono" charset="0"/>
                <a:cs typeface="Andale Mono" charset="0"/>
              </a:rPr>
              <a:t>LASER</a:t>
            </a:r>
            <a:endParaRPr lang="pt-BR" sz="4200" b="1" spc="600" dirty="0">
              <a:solidFill>
                <a:srgbClr val="2C3C4F"/>
              </a:solidFill>
              <a:ea typeface="Andale Mono" charset="0"/>
              <a:cs typeface="Andale Mono" charset="0"/>
            </a:endParaRPr>
          </a:p>
        </p:txBody>
      </p:sp>
      <p:sp>
        <p:nvSpPr>
          <p:cNvPr id="22" name="Retângulo Arredondado 21"/>
          <p:cNvSpPr/>
          <p:nvPr/>
        </p:nvSpPr>
        <p:spPr>
          <a:xfrm>
            <a:off x="387881" y="4077072"/>
            <a:ext cx="1488752" cy="576064"/>
          </a:xfrm>
          <a:prstGeom prst="roundRect">
            <a:avLst/>
          </a:prstGeom>
          <a:solidFill>
            <a:srgbClr val="54BC9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54BC9B"/>
                </a:solidFill>
              </a:rPr>
              <a:t>x</a:t>
            </a:r>
            <a:endParaRPr lang="en-US" dirty="0">
              <a:solidFill>
                <a:srgbClr val="54BC9B"/>
              </a:solidFill>
            </a:endParaRPr>
          </a:p>
        </p:txBody>
      </p:sp>
      <p:sp>
        <p:nvSpPr>
          <p:cNvPr id="23" name="Retângulo Arredondado 22"/>
          <p:cNvSpPr/>
          <p:nvPr/>
        </p:nvSpPr>
        <p:spPr>
          <a:xfrm>
            <a:off x="1911945" y="4077072"/>
            <a:ext cx="427807" cy="576064"/>
          </a:xfrm>
          <a:prstGeom prst="roundRect">
            <a:avLst/>
          </a:prstGeom>
          <a:solidFill>
            <a:srgbClr val="54BC9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54BC9B"/>
                </a:solidFill>
              </a:rPr>
              <a:t>x</a:t>
            </a:r>
            <a:endParaRPr lang="en-US" dirty="0">
              <a:solidFill>
                <a:srgbClr val="54BC9B"/>
              </a:solidFill>
            </a:endParaRPr>
          </a:p>
        </p:txBody>
      </p:sp>
      <p:sp>
        <p:nvSpPr>
          <p:cNvPr id="24" name="Triângulo 23"/>
          <p:cNvSpPr/>
          <p:nvPr/>
        </p:nvSpPr>
        <p:spPr>
          <a:xfrm rot="16200000">
            <a:off x="4878602" y="783271"/>
            <a:ext cx="1193326" cy="7122467"/>
          </a:xfrm>
          <a:prstGeom prst="triangle">
            <a:avLst/>
          </a:prstGeom>
          <a:solidFill>
            <a:srgbClr val="54BC9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endParaRPr lang="en-US" dirty="0"/>
          </a:p>
        </p:txBody>
      </p:sp>
      <p:sp>
        <p:nvSpPr>
          <p:cNvPr id="7" name="Retângulo 6"/>
          <p:cNvSpPr/>
          <p:nvPr/>
        </p:nvSpPr>
        <p:spPr>
          <a:xfrm>
            <a:off x="234000" y="1719391"/>
            <a:ext cx="8579678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3000" b="1" spc="100" dirty="0">
                <a:solidFill>
                  <a:srgbClr val="54BC9B"/>
                </a:solidFill>
              </a:rPr>
              <a:t>Laser je skutočne stroj, ktorý </a:t>
            </a:r>
            <a:r>
              <a:rPr lang="sk-SK" sz="3000" b="1" spc="100" dirty="0" smtClean="0">
                <a:solidFill>
                  <a:srgbClr val="54BC9B"/>
                </a:solidFill>
              </a:rPr>
              <a:t>prinúti </a:t>
            </a:r>
            <a:r>
              <a:rPr lang="pt-BR" sz="3000" b="1" spc="100" dirty="0" smtClean="0">
                <a:solidFill>
                  <a:srgbClr val="54BC9B"/>
                </a:solidFill>
              </a:rPr>
              <a:t>miliardy </a:t>
            </a:r>
            <a:r>
              <a:rPr lang="pt-BR" sz="3000" b="1" spc="100" dirty="0">
                <a:solidFill>
                  <a:srgbClr val="54BC9B"/>
                </a:solidFill>
              </a:rPr>
              <a:t>atómov </a:t>
            </a:r>
            <a:r>
              <a:rPr lang="sk-SK" sz="3000" b="1" spc="100" dirty="0" smtClean="0">
                <a:solidFill>
                  <a:srgbClr val="54BC9B"/>
                </a:solidFill>
              </a:rPr>
              <a:t>vyrobiť </a:t>
            </a:r>
            <a:r>
              <a:rPr lang="pt-BR" sz="3000" b="1" spc="100" dirty="0" smtClean="0">
                <a:solidFill>
                  <a:srgbClr val="54BC9B"/>
                </a:solidFill>
              </a:rPr>
              <a:t>bilióny </a:t>
            </a:r>
            <a:r>
              <a:rPr lang="pt-BR" sz="3000" b="1" spc="100" dirty="0">
                <a:solidFill>
                  <a:srgbClr val="54BC9B"/>
                </a:solidFill>
              </a:rPr>
              <a:t>fotónov (ľahké častice) naraz.</a:t>
            </a:r>
          </a:p>
          <a:p>
            <a:pPr algn="ctr"/>
            <a:r>
              <a:rPr lang="pt-BR" sz="3000" b="1" spc="100" dirty="0">
                <a:solidFill>
                  <a:srgbClr val="54BC9B"/>
                </a:solidFill>
              </a:rPr>
              <a:t>Takže </a:t>
            </a:r>
            <a:r>
              <a:rPr lang="sk-SK" sz="3000" b="1" spc="100" dirty="0" smtClean="0">
                <a:solidFill>
                  <a:srgbClr val="54BC9B"/>
                </a:solidFill>
              </a:rPr>
              <a:t>vzniknú naraz</a:t>
            </a:r>
            <a:r>
              <a:rPr lang="pt-BR" sz="3000" b="1" spc="100" dirty="0" smtClean="0">
                <a:solidFill>
                  <a:srgbClr val="54BC9B"/>
                </a:solidFill>
              </a:rPr>
              <a:t>, </a:t>
            </a:r>
            <a:r>
              <a:rPr lang="pt-BR" sz="3000" b="1" spc="100" dirty="0">
                <a:solidFill>
                  <a:srgbClr val="54BC9B"/>
                </a:solidFill>
              </a:rPr>
              <a:t>aby vytvorili skutočne </a:t>
            </a:r>
            <a:r>
              <a:rPr lang="pt-BR" sz="3000" b="1" spc="100" dirty="0" smtClean="0">
                <a:solidFill>
                  <a:srgbClr val="54BC9B"/>
                </a:solidFill>
              </a:rPr>
              <a:t>...</a:t>
            </a:r>
            <a:endParaRPr lang="sk-SK" sz="3000" b="1" spc="100" dirty="0" smtClean="0">
              <a:solidFill>
                <a:srgbClr val="54BC9B"/>
              </a:solidFill>
            </a:endParaRPr>
          </a:p>
          <a:p>
            <a:pPr algn="ctr"/>
            <a:endParaRPr lang="pt-BR" sz="3000" b="1" spc="100" dirty="0" smtClean="0">
              <a:solidFill>
                <a:srgbClr val="54BC9B"/>
              </a:solidFill>
            </a:endParaRPr>
          </a:p>
          <a:p>
            <a:pPr algn="ctr"/>
            <a:r>
              <a:rPr lang="pt-BR" sz="3000" b="1" spc="100" dirty="0" smtClean="0">
                <a:solidFill>
                  <a:schemeClr val="bg1"/>
                </a:solidFill>
              </a:rPr>
              <a:t>                                 </a:t>
            </a:r>
            <a:r>
              <a:rPr lang="pt-BR" sz="3000" b="1" spc="100" dirty="0" smtClean="0">
                <a:solidFill>
                  <a:schemeClr val="bg1"/>
                </a:solidFill>
              </a:rPr>
              <a:t>...</a:t>
            </a:r>
            <a:r>
              <a:rPr lang="sk-SK" sz="3000" b="1" spc="100" dirty="0" smtClean="0">
                <a:solidFill>
                  <a:schemeClr val="bg1"/>
                </a:solidFill>
              </a:rPr>
              <a:t>koncentrovaný svetelný lúč</a:t>
            </a:r>
            <a:r>
              <a:rPr lang="pt-BR" sz="3000" b="1" spc="100" dirty="0" smtClean="0">
                <a:solidFill>
                  <a:srgbClr val="54BC9B"/>
                </a:solidFill>
              </a:rPr>
              <a:t>. </a:t>
            </a:r>
            <a:endParaRPr lang="pt-BR" sz="3000" b="1" spc="100" dirty="0">
              <a:solidFill>
                <a:srgbClr val="54BC9B"/>
              </a:solidFill>
            </a:endParaRPr>
          </a:p>
          <a:p>
            <a:pPr algn="ctr"/>
            <a:endParaRPr lang="pt-BR" sz="3000" b="1" spc="100" dirty="0">
              <a:solidFill>
                <a:srgbClr val="54BC9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2159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4BC9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3"/>
          <p:cNvSpPr txBox="1">
            <a:spLocks/>
          </p:cNvSpPr>
          <p:nvPr/>
        </p:nvSpPr>
        <p:spPr>
          <a:xfrm>
            <a:off x="234000" y="260649"/>
            <a:ext cx="8676000" cy="6372000"/>
          </a:xfrm>
          <a:prstGeom prst="rect">
            <a:avLst/>
          </a:prstGeom>
          <a:solidFill>
            <a:srgbClr val="2C3C4F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endParaRPr lang="pt-BR" sz="4200" dirty="0" smtClean="0">
              <a:solidFill>
                <a:schemeClr val="bg1"/>
              </a:solidFill>
            </a:endParaRPr>
          </a:p>
          <a:p>
            <a:pPr marL="0" indent="0" algn="just">
              <a:buFont typeface="Arial" pitchFamily="34" charset="0"/>
              <a:buNone/>
            </a:pPr>
            <a:endParaRPr lang="pt-BR" sz="4200" u="sng" dirty="0" smtClean="0">
              <a:solidFill>
                <a:schemeClr val="bg1"/>
              </a:solidFill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234000" y="620688"/>
            <a:ext cx="8675999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k-SK" sz="4200" b="1" spc="600" dirty="0" smtClean="0">
                <a:solidFill>
                  <a:schemeClr val="bg1"/>
                </a:solidFill>
                <a:ea typeface="Andale Mono" charset="0"/>
                <a:cs typeface="Andale Mono" charset="0"/>
              </a:rPr>
              <a:t>ČERVENÝ </a:t>
            </a:r>
            <a:r>
              <a:rPr lang="pt-BR" sz="4200" b="1" spc="600" dirty="0" smtClean="0">
                <a:solidFill>
                  <a:schemeClr val="bg1"/>
                </a:solidFill>
                <a:ea typeface="Andale Mono" charset="0"/>
                <a:cs typeface="Andale Mono" charset="0"/>
              </a:rPr>
              <a:t>LASER</a:t>
            </a:r>
            <a:endParaRPr lang="pt-BR" sz="4200" b="1" spc="600" dirty="0">
              <a:solidFill>
                <a:srgbClr val="2C3C4F"/>
              </a:solidFill>
              <a:ea typeface="Andale Mono" charset="0"/>
              <a:cs typeface="Andale Mono" charset="0"/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233999" y="1566251"/>
            <a:ext cx="8675999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3000" b="1" spc="100" dirty="0" smtClean="0">
                <a:solidFill>
                  <a:srgbClr val="54BC9B"/>
                </a:solidFill>
              </a:rPr>
              <a:t>Červený laser tvorí</a:t>
            </a:r>
            <a:r>
              <a:rPr lang="pt-BR" sz="3000" b="1" spc="100" dirty="0" smtClean="0">
                <a:solidFill>
                  <a:srgbClr val="54BC9B"/>
                </a:solidFill>
              </a:rPr>
              <a:t> </a:t>
            </a:r>
            <a:r>
              <a:rPr lang="sk-SK" sz="3000" b="1" spc="100" dirty="0" smtClean="0">
                <a:solidFill>
                  <a:schemeClr val="bg1"/>
                </a:solidFill>
              </a:rPr>
              <a:t>dlhý kryštál</a:t>
            </a:r>
            <a:r>
              <a:rPr lang="pt-BR" sz="3000" b="1" spc="100" dirty="0" smtClean="0">
                <a:solidFill>
                  <a:schemeClr val="bg1"/>
                </a:solidFill>
              </a:rPr>
              <a:t> </a:t>
            </a:r>
            <a:r>
              <a:rPr lang="sk-SK" sz="3000" b="1" spc="100" dirty="0" smtClean="0">
                <a:solidFill>
                  <a:srgbClr val="54BC9B"/>
                </a:solidFill>
              </a:rPr>
              <a:t>z</a:t>
            </a:r>
            <a:r>
              <a:rPr lang="pt-BR" sz="3000" b="1" spc="100" dirty="0" smtClean="0">
                <a:solidFill>
                  <a:srgbClr val="54BC9B"/>
                </a:solidFill>
              </a:rPr>
              <a:t> </a:t>
            </a:r>
            <a:r>
              <a:rPr lang="pt-BR" sz="3000" b="1" spc="100" dirty="0" smtClean="0">
                <a:solidFill>
                  <a:schemeClr val="bg1"/>
                </a:solidFill>
              </a:rPr>
              <a:t>rub</a:t>
            </a:r>
            <a:r>
              <a:rPr lang="sk-SK" sz="3000" b="1" spc="100" dirty="0" err="1" smtClean="0">
                <a:solidFill>
                  <a:schemeClr val="bg1"/>
                </a:solidFill>
              </a:rPr>
              <a:t>ínu</a:t>
            </a:r>
            <a:r>
              <a:rPr lang="pt-BR" sz="3000" b="1" spc="100" dirty="0" smtClean="0">
                <a:solidFill>
                  <a:schemeClr val="bg1"/>
                </a:solidFill>
              </a:rPr>
              <a:t> </a:t>
            </a:r>
            <a:r>
              <a:rPr lang="sk-SK" sz="3000" b="1" spc="100" dirty="0">
                <a:solidFill>
                  <a:srgbClr val="54BC9B"/>
                </a:solidFill>
              </a:rPr>
              <a:t>okolo ktorého je špirálovite </a:t>
            </a:r>
            <a:r>
              <a:rPr lang="sk-SK" sz="3000" b="1" spc="100" dirty="0" smtClean="0">
                <a:solidFill>
                  <a:srgbClr val="54BC9B"/>
                </a:solidFill>
              </a:rPr>
              <a:t>umiestnená</a:t>
            </a:r>
            <a:r>
              <a:rPr lang="sk-SK" sz="3000" b="1" spc="100" dirty="0" smtClean="0">
                <a:solidFill>
                  <a:schemeClr val="bg1"/>
                </a:solidFill>
              </a:rPr>
              <a:t> výbojka</a:t>
            </a:r>
            <a:r>
              <a:rPr lang="pt-BR" sz="3000" b="1" spc="100" dirty="0" smtClean="0">
                <a:solidFill>
                  <a:srgbClr val="54BC9B"/>
                </a:solidFill>
              </a:rPr>
              <a:t>.</a:t>
            </a:r>
            <a:endParaRPr lang="pt-BR" sz="3000" b="1" spc="100" dirty="0">
              <a:solidFill>
                <a:srgbClr val="54BC9B"/>
              </a:solidFill>
            </a:endParaRPr>
          </a:p>
        </p:txBody>
      </p:sp>
      <p:pic>
        <p:nvPicPr>
          <p:cNvPr id="1026" name="Picture 2" descr="Súvisiaci obrázok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3678" y="2961395"/>
            <a:ext cx="5796644" cy="35939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91170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4BC9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3"/>
          <p:cNvSpPr txBox="1">
            <a:spLocks/>
          </p:cNvSpPr>
          <p:nvPr/>
        </p:nvSpPr>
        <p:spPr>
          <a:xfrm>
            <a:off x="234000" y="260649"/>
            <a:ext cx="8676000" cy="6372000"/>
          </a:xfrm>
          <a:prstGeom prst="rect">
            <a:avLst/>
          </a:prstGeom>
          <a:solidFill>
            <a:srgbClr val="2C3C4F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endParaRPr lang="pt-BR" sz="4200" dirty="0" smtClean="0">
              <a:solidFill>
                <a:schemeClr val="bg1"/>
              </a:solidFill>
            </a:endParaRPr>
          </a:p>
          <a:p>
            <a:pPr marL="0" indent="0" algn="just">
              <a:buFont typeface="Arial" pitchFamily="34" charset="0"/>
              <a:buNone/>
            </a:pPr>
            <a:endParaRPr lang="pt-BR" sz="4200" u="sng" dirty="0" smtClean="0">
              <a:solidFill>
                <a:schemeClr val="bg1"/>
              </a:solidFill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234000" y="620688"/>
            <a:ext cx="8675999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k-SK" sz="4200" b="1" spc="600" dirty="0">
                <a:solidFill>
                  <a:schemeClr val="bg1"/>
                </a:solidFill>
                <a:ea typeface="Andale Mono" charset="0"/>
                <a:cs typeface="Andale Mono" charset="0"/>
              </a:rPr>
              <a:t>ČERVENÝ </a:t>
            </a:r>
            <a:r>
              <a:rPr lang="pt-BR" sz="4200" b="1" spc="600" dirty="0">
                <a:solidFill>
                  <a:schemeClr val="bg1"/>
                </a:solidFill>
                <a:ea typeface="Andale Mono" charset="0"/>
                <a:cs typeface="Andale Mono" charset="0"/>
              </a:rPr>
              <a:t>LASER</a:t>
            </a:r>
            <a:endParaRPr lang="pt-BR" sz="4200" b="1" spc="600" dirty="0">
              <a:solidFill>
                <a:srgbClr val="2C3C4F"/>
              </a:solidFill>
              <a:ea typeface="Andale Mono" charset="0"/>
              <a:cs typeface="Andale Mono" charset="0"/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755576" y="2420888"/>
            <a:ext cx="793122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3000" b="1" spc="100" dirty="0" smtClean="0">
                <a:solidFill>
                  <a:schemeClr val="bg1"/>
                </a:solidFill>
              </a:rPr>
              <a:t>Výbojková</a:t>
            </a:r>
            <a:r>
              <a:rPr lang="pt-BR" sz="3000" b="1" spc="100" dirty="0" smtClean="0">
                <a:solidFill>
                  <a:schemeClr val="bg1"/>
                </a:solidFill>
              </a:rPr>
              <a:t> </a:t>
            </a:r>
            <a:r>
              <a:rPr lang="pt-BR" sz="3000" b="1" spc="100" dirty="0">
                <a:solidFill>
                  <a:schemeClr val="bg1"/>
                </a:solidFill>
              </a:rPr>
              <a:t>trubica </a:t>
            </a:r>
            <a:r>
              <a:rPr lang="pt-BR" sz="3000" b="1" spc="100" dirty="0">
                <a:solidFill>
                  <a:srgbClr val="54BC9B"/>
                </a:solidFill>
              </a:rPr>
              <a:t>vyzerá </a:t>
            </a:r>
            <a:r>
              <a:rPr lang="pt-BR" sz="3000" b="1" spc="100" dirty="0" smtClean="0">
                <a:solidFill>
                  <a:srgbClr val="54BC9B"/>
                </a:solidFill>
              </a:rPr>
              <a:t>ako </a:t>
            </a:r>
            <a:r>
              <a:rPr lang="pt-BR" sz="3000" b="1" spc="100" dirty="0">
                <a:solidFill>
                  <a:srgbClr val="54BC9B"/>
                </a:solidFill>
              </a:rPr>
              <a:t>svetlo s fluorescenčným pásikom, len sa točí okolo rubínového kryštálu a </a:t>
            </a:r>
            <a:r>
              <a:rPr lang="pt-BR" sz="3000" b="1" spc="100" dirty="0">
                <a:solidFill>
                  <a:schemeClr val="bg1"/>
                </a:solidFill>
              </a:rPr>
              <a:t>bliká </a:t>
            </a:r>
            <a:r>
              <a:rPr lang="sk-SK" sz="3000" b="1" spc="100" dirty="0">
                <a:solidFill>
                  <a:schemeClr val="bg1"/>
                </a:solidFill>
              </a:rPr>
              <a:t>v krátkych časových okamihoch</a:t>
            </a:r>
            <a:r>
              <a:rPr lang="pt-BR" sz="3000" b="1" spc="100" dirty="0">
                <a:solidFill>
                  <a:schemeClr val="bg1"/>
                </a:solidFill>
              </a:rPr>
              <a:t> </a:t>
            </a:r>
            <a:r>
              <a:rPr lang="pt-BR" sz="3000" b="1" spc="100" dirty="0">
                <a:solidFill>
                  <a:srgbClr val="54BC9B"/>
                </a:solidFill>
              </a:rPr>
              <a:t>ako </a:t>
            </a:r>
            <a:r>
              <a:rPr lang="pt-BR" sz="3000" b="1" spc="100" dirty="0" smtClean="0">
                <a:solidFill>
                  <a:srgbClr val="54BC9B"/>
                </a:solidFill>
              </a:rPr>
              <a:t>blesk fotoaparátu</a:t>
            </a:r>
            <a:r>
              <a:rPr lang="pt-BR" sz="3000" b="1" spc="100" dirty="0">
                <a:solidFill>
                  <a:srgbClr val="54BC9B"/>
                </a:solidFill>
              </a:rPr>
              <a:t>.</a:t>
            </a:r>
            <a:endParaRPr lang="pt-BR" sz="3000" b="1" spc="100" dirty="0">
              <a:solidFill>
                <a:srgbClr val="54BC9B"/>
              </a:solidFill>
            </a:endParaRPr>
          </a:p>
          <a:p>
            <a:endParaRPr lang="pt-BR" sz="3000" b="1" spc="100" dirty="0">
              <a:solidFill>
                <a:srgbClr val="54BC9B"/>
              </a:solidFill>
            </a:endParaRPr>
          </a:p>
          <a:p>
            <a:endParaRPr lang="pt-BR" sz="3000" b="1" spc="100" dirty="0">
              <a:solidFill>
                <a:srgbClr val="54BC9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318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4BC9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5</a:t>
            </a:fld>
            <a:endParaRPr lang="en-US" dirty="0"/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234000" y="260649"/>
            <a:ext cx="8676000" cy="6372000"/>
          </a:xfrm>
          <a:prstGeom prst="rect">
            <a:avLst/>
          </a:prstGeom>
          <a:solidFill>
            <a:srgbClr val="2C3C4F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endParaRPr lang="pt-BR" sz="1200" dirty="0" smtClean="0">
              <a:solidFill>
                <a:schemeClr val="bg1"/>
              </a:solidFill>
            </a:endParaRPr>
          </a:p>
          <a:p>
            <a:pPr marL="0" indent="0" algn="ctr">
              <a:buFont typeface="Arial" pitchFamily="34" charset="0"/>
              <a:buNone/>
            </a:pPr>
            <a:r>
              <a:rPr lang="pt-BR" sz="5500" b="1" spc="600" dirty="0" smtClean="0">
                <a:solidFill>
                  <a:srgbClr val="2C3C4F"/>
                </a:solidFill>
                <a:latin typeface="+mj-lt"/>
                <a:ea typeface="Andale Mono" charset="0"/>
                <a:cs typeface="Andale Mono" charset="0"/>
              </a:rPr>
              <a:t>?</a:t>
            </a:r>
          </a:p>
          <a:p>
            <a:pPr marL="0" indent="0" algn="just">
              <a:buFont typeface="Arial" pitchFamily="34" charset="0"/>
              <a:buNone/>
            </a:pPr>
            <a:endParaRPr lang="pt-BR" u="sng" dirty="0" smtClean="0">
              <a:solidFill>
                <a:schemeClr val="bg1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575556" y="3175808"/>
            <a:ext cx="7992888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k-SK" sz="3000" b="1" dirty="0">
                <a:solidFill>
                  <a:srgbClr val="54BC9B"/>
                </a:solidFill>
              </a:rPr>
              <a:t>Prejdite k ďalšej téme oblasti „Ako pracuje laser“</a:t>
            </a:r>
            <a:r>
              <a:rPr lang="pt-BR" sz="3000" b="1" dirty="0">
                <a:solidFill>
                  <a:srgbClr val="54BC9B"/>
                </a:solidFill>
              </a:rPr>
              <a:t>!</a:t>
            </a:r>
          </a:p>
          <a:p>
            <a:pPr algn="ctr"/>
            <a:endParaRPr lang="pt-BR" sz="3000" b="1" dirty="0">
              <a:solidFill>
                <a:schemeClr val="bg1"/>
              </a:solidFill>
            </a:endParaRPr>
          </a:p>
          <a:p>
            <a:pPr algn="ctr"/>
            <a:r>
              <a:rPr lang="pt-BR" sz="3000" b="1" dirty="0" smtClean="0">
                <a:solidFill>
                  <a:srgbClr val="54BC9B"/>
                </a:solidFill>
              </a:rPr>
              <a:t> </a:t>
            </a:r>
            <a:r>
              <a:rPr lang="sk-SK" sz="3000" b="1" spc="300" dirty="0" smtClean="0">
                <a:solidFill>
                  <a:schemeClr val="bg1"/>
                </a:solidFill>
              </a:rPr>
              <a:t>AKO TIETO KOMPONENTY VYRÁBAJÚ LASEROVÉ SVETLO</a:t>
            </a:r>
            <a:r>
              <a:rPr lang="pt-BR" sz="3000" b="1" spc="300" dirty="0" smtClean="0">
                <a:solidFill>
                  <a:schemeClr val="bg1"/>
                </a:solidFill>
              </a:rPr>
              <a:t>?</a:t>
            </a:r>
            <a:endParaRPr lang="en-US" sz="3000" b="1" spc="300" dirty="0">
              <a:solidFill>
                <a:schemeClr val="bg1"/>
              </a:solidFill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1799692" y="1052736"/>
            <a:ext cx="5544616" cy="1230895"/>
          </a:xfrm>
          <a:prstGeom prst="rect">
            <a:avLst/>
          </a:prstGeom>
          <a:solidFill>
            <a:srgbClr val="54BC9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5500" b="1" dirty="0" smtClean="0"/>
              <a:t>VÝBORNE</a:t>
            </a:r>
            <a:r>
              <a:rPr lang="en-US" sz="5500" b="1" dirty="0" smtClean="0"/>
              <a:t>!</a:t>
            </a:r>
            <a:endParaRPr lang="en-US" sz="5500" b="1" dirty="0"/>
          </a:p>
        </p:txBody>
      </p:sp>
    </p:spTree>
    <p:extLst>
      <p:ext uri="{BB962C8B-B14F-4D97-AF65-F5344CB8AC3E}">
        <p14:creationId xmlns:p14="http://schemas.microsoft.com/office/powerpoint/2010/main" val="1909368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114</Words>
  <Application>Microsoft Office PowerPoint</Application>
  <PresentationFormat>Prezentácia na obrazovke (4:3)</PresentationFormat>
  <Paragraphs>29</Paragraphs>
  <Slides>5</Slides>
  <Notes>5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5</vt:i4>
      </vt:variant>
    </vt:vector>
  </HeadingPairs>
  <TitlesOfParts>
    <vt:vector size="6" baseType="lpstr">
      <vt:lpstr>Office Theme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Gamification</dc:title>
  <dc:creator>covan</dc:creator>
  <cp:lastModifiedBy>Zuzana Palkova</cp:lastModifiedBy>
  <cp:revision>17</cp:revision>
  <dcterms:created xsi:type="dcterms:W3CDTF">2017-03-08T21:43:37Z</dcterms:created>
  <dcterms:modified xsi:type="dcterms:W3CDTF">2018-01-23T20:50:51Z</dcterms:modified>
</cp:coreProperties>
</file>